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9" r:id="rId2"/>
    <p:sldId id="27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8590" autoAdjust="0"/>
  </p:normalViewPr>
  <p:slideViewPr>
    <p:cSldViewPr>
      <p:cViewPr varScale="1">
        <p:scale>
          <a:sx n="73" d="100"/>
          <a:sy n="73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3270365997638924E-2"/>
          <c:y val="4.5563549160671457E-2"/>
          <c:w val="0.90318772136953951"/>
          <c:h val="0.798561151079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Sheet1!$B$1:$I$1</c:f>
              <c:strCache>
                <c:ptCount val="8"/>
                <c:pt idx="0">
                  <c:v> географія</c:v>
                </c:pt>
                <c:pt idx="1">
                  <c:v> біологія</c:v>
                </c:pt>
                <c:pt idx="2">
                  <c:v> фізика</c:v>
                </c:pt>
                <c:pt idx="3">
                  <c:v> хімія </c:v>
                </c:pt>
                <c:pt idx="4">
                  <c:v>англійска </c:v>
                </c:pt>
                <c:pt idx="5">
                  <c:v>історія Укр.</c:v>
                </c:pt>
                <c:pt idx="6">
                  <c:v>математика</c:v>
                </c:pt>
              </c:strCache>
            </c:strRef>
          </c:tx>
          <c:spPr>
            <a:solidFill>
              <a:srgbClr val="00B0F0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855897307801691E-2"/>
                  <c:y val="-4.9086150467775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B8-4F68-B50A-E69527BE7B93}"/>
                </c:ext>
              </c:extLst>
            </c:dLbl>
            <c:dLbl>
              <c:idx val="1"/>
              <c:layout>
                <c:manualLayout>
                  <c:x val="1.3134314747489861E-2"/>
                  <c:y val="-3.94631842148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B8-4F68-B50A-E69527BE7B93}"/>
                </c:ext>
              </c:extLst>
            </c:dLbl>
            <c:dLbl>
              <c:idx val="2"/>
              <c:layout>
                <c:manualLayout>
                  <c:x val="2.1597985180056792E-2"/>
                  <c:y val="-6.2446414625109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BB8-4F68-B50A-E69527BE7B93}"/>
                </c:ext>
              </c:extLst>
            </c:dLbl>
            <c:dLbl>
              <c:idx val="3"/>
              <c:layout>
                <c:manualLayout>
                  <c:x val="1.0598289233537613E-2"/>
                  <c:y val="-6.24770547389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B8-4F68-B50A-E69527BE7B93}"/>
                </c:ext>
              </c:extLst>
            </c:dLbl>
            <c:dLbl>
              <c:idx val="4"/>
              <c:layout>
                <c:manualLayout>
                  <c:x val="1.9894972698120489E-2"/>
                  <c:y val="-2.809665185294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BB8-4F68-B50A-E69527BE7B93}"/>
                </c:ext>
              </c:extLst>
            </c:dLbl>
            <c:dLbl>
              <c:idx val="5"/>
              <c:layout>
                <c:manualLayout>
                  <c:x val="1.8139902922079103E-2"/>
                  <c:y val="-6.7659095390526239E-2"/>
                </c:manualLayout>
              </c:layout>
              <c:spPr>
                <a:noFill/>
                <a:ln w="25325">
                  <a:noFill/>
                </a:ln>
              </c:spPr>
              <c:txPr>
                <a:bodyPr/>
                <a:lstStyle/>
                <a:p>
                  <a:pPr>
                    <a:defRPr sz="17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BB8-4F68-B50A-E69527BE7B93}"/>
                </c:ext>
              </c:extLst>
            </c:dLbl>
            <c:dLbl>
              <c:idx val="6"/>
              <c:layout>
                <c:manualLayout>
                  <c:x val="9.0056285178235305E-3"/>
                  <c:y val="-2.439850637595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BB8-4F68-B50A-E69527BE7B93}"/>
                </c:ext>
              </c:extLst>
            </c:dLbl>
            <c:dLbl>
              <c:idx val="7"/>
              <c:layout>
                <c:manualLayout>
                  <c:x val="1.50093808630394E-2"/>
                  <c:y val="-1.626567091730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B8-4F68-B50A-E69527BE7B93}"/>
                </c:ext>
              </c:extLst>
            </c:dLbl>
            <c:spPr>
              <a:noFill/>
              <a:ln w="25325">
                <a:noFill/>
              </a:ln>
            </c:spPr>
            <c:txPr>
              <a:bodyPr/>
              <a:lstStyle/>
              <a:p>
                <a:pPr>
                  <a:defRPr sz="17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7"/>
                <c:pt idx="0">
                  <c:v> географія</c:v>
                </c:pt>
                <c:pt idx="1">
                  <c:v> біологія</c:v>
                </c:pt>
                <c:pt idx="2">
                  <c:v> фізика</c:v>
                </c:pt>
                <c:pt idx="3">
                  <c:v> хімія </c:v>
                </c:pt>
                <c:pt idx="4">
                  <c:v>англійска </c:v>
                </c:pt>
                <c:pt idx="5">
                  <c:v>історія Укр.</c:v>
                </c:pt>
                <c:pt idx="6">
                  <c:v>математика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27.1</c:v>
                </c:pt>
                <c:pt idx="1">
                  <c:v>15.3</c:v>
                </c:pt>
                <c:pt idx="2">
                  <c:v>15.3</c:v>
                </c:pt>
                <c:pt idx="3">
                  <c:v>1.7</c:v>
                </c:pt>
                <c:pt idx="4">
                  <c:v>61</c:v>
                </c:pt>
                <c:pt idx="5">
                  <c:v>54.2</c:v>
                </c:pt>
                <c:pt idx="6">
                  <c:v>69.5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B8-4F68-B50A-E69527BE7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109696"/>
        <c:axId val="32111232"/>
        <c:axId val="0"/>
      </c:bar3DChart>
      <c:catAx>
        <c:axId val="321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11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11232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109696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88091205134791217"/>
          <c:y val="0.90167875669084674"/>
          <c:w val="0.11554614728277079"/>
          <c:h val="9.8321243309153261E-2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141445179769907E-2"/>
          <c:y val="4.4270879158172051E-2"/>
          <c:w val="0.8111510791366906"/>
          <c:h val="0.629307744324423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Sheet1!$A$2:$A$3</c:f>
              <c:strCache>
                <c:ptCount val="2"/>
                <c:pt idx="0">
                  <c:v>2019-2020 н.р.</c:v>
                </c:pt>
                <c:pt idx="1">
                  <c:v>2018-2019 н.р.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6754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67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998-4F92-A89B-53B1FBA7566D}"/>
              </c:ext>
            </c:extLst>
          </c:dPt>
          <c:dLbls>
            <c:dLbl>
              <c:idx val="0"/>
              <c:layout>
                <c:manualLayout>
                  <c:x val="4.041699798354325E-2"/>
                  <c:y val="-4.9927811476927743E-2"/>
                </c:manualLayout>
              </c:layout>
              <c:spPr>
                <a:noFill/>
                <a:ln w="33510">
                  <a:noFill/>
                </a:ln>
              </c:spPr>
              <c:txPr>
                <a:bodyPr/>
                <a:lstStyle/>
                <a:p>
                  <a:pPr>
                    <a:defRPr sz="198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98-4F92-A89B-53B1FBA7566D}"/>
                </c:ext>
              </c:extLst>
            </c:dLbl>
            <c:dLbl>
              <c:idx val="1"/>
              <c:layout>
                <c:manualLayout>
                  <c:x val="2.3396793594274278E-2"/>
                  <c:y val="-5.7421717558946976E-2"/>
                </c:manualLayout>
              </c:layout>
              <c:spPr>
                <a:noFill/>
                <a:ln w="33510">
                  <a:noFill/>
                </a:ln>
              </c:spPr>
              <c:txPr>
                <a:bodyPr/>
                <a:lstStyle/>
                <a:p>
                  <a:pPr>
                    <a:defRPr sz="198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98-4F92-A89B-53B1FBA7566D}"/>
                </c:ext>
              </c:extLst>
            </c:dLbl>
            <c:dLbl>
              <c:idx val="2"/>
              <c:layout>
                <c:manualLayout>
                  <c:x val="0.24570136106494536"/>
                  <c:y val="-3.8710361011743129E-3"/>
                </c:manualLayout>
              </c:layout>
              <c:spPr>
                <a:noFill/>
                <a:ln w="33510">
                  <a:noFill/>
                </a:ln>
              </c:spPr>
              <c:txPr>
                <a:bodyPr/>
                <a:lstStyle/>
                <a:p>
                  <a:pPr>
                    <a:defRPr sz="198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98-4F92-A89B-53B1FBA7566D}"/>
                </c:ext>
              </c:extLst>
            </c:dLbl>
            <c:dLbl>
              <c:idx val="3"/>
              <c:layout>
                <c:manualLayout>
                  <c:x val="-6.2866060894634932E-3"/>
                  <c:y val="-3.8710361011743129E-3"/>
                </c:manualLayout>
              </c:layout>
              <c:spPr>
                <a:noFill/>
                <a:ln w="33510">
                  <a:noFill/>
                </a:ln>
              </c:spPr>
              <c:txPr>
                <a:bodyPr/>
                <a:lstStyle/>
                <a:p>
                  <a:pPr>
                    <a:defRPr sz="198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98-4F92-A89B-53B1FBA7566D}"/>
                </c:ext>
              </c:extLst>
            </c:dLbl>
            <c:spPr>
              <a:noFill/>
              <a:ln w="335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2019-2020 н.р.</c:v>
                </c:pt>
                <c:pt idx="1">
                  <c:v>2018-2019 н.р.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37.1</c:v>
                </c:pt>
                <c:pt idx="1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98-4F92-A89B-53B1FBA75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972288"/>
        <c:axId val="88978176"/>
        <c:axId val="0"/>
      </c:bar3DChart>
      <c:catAx>
        <c:axId val="8897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82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978176"/>
        <c:crosses val="autoZero"/>
        <c:auto val="1"/>
        <c:lblAlgn val="ctr"/>
        <c:lblOffset val="100"/>
        <c:noMultiLvlLbl val="0"/>
      </c:catAx>
      <c:valAx>
        <c:axId val="88978176"/>
        <c:scaling>
          <c:orientation val="minMax"/>
          <c:min val="10"/>
        </c:scaling>
        <c:delete val="0"/>
        <c:axPos val="l"/>
        <c:majorGridlines>
          <c:spPr>
            <a:ln w="41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972288"/>
        <c:crosses val="autoZero"/>
        <c:crossBetween val="between"/>
        <c:majorUnit val="10"/>
        <c:minorUnit val="0.2"/>
      </c:valAx>
      <c:spPr>
        <a:noFill/>
        <a:ln w="25358">
          <a:noFill/>
        </a:ln>
      </c:spPr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9"/>
      <c:hPercent val="59"/>
      <c:rotY val="4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209662084075028E-2"/>
          <c:y val="6.1601544197895243E-2"/>
          <c:w val="0.91779033791592501"/>
          <c:h val="0.828642863607566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річне оцінювання</c:v>
                </c:pt>
              </c:strCache>
            </c:strRef>
          </c:tx>
          <c:spPr>
            <a:solidFill>
              <a:srgbClr val="C00000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477850399419006E-2"/>
                  <c:y val="-2.146210596914822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4D-447F-BBE6-2A4119DDA36B}"/>
                </c:ext>
              </c:extLst>
            </c:dLbl>
            <c:spPr>
              <a:noFill/>
              <a:ln w="253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D-447F-BBE6-2A4119DDA36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0171002618036723"/>
                  <c:y val="-3.79403113403927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84D-447F-BBE6-2A4119DDA36B}"/>
                </c:ext>
              </c:extLst>
            </c:dLbl>
            <c:spPr>
              <a:noFill/>
              <a:ln w="253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71.180000000000007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4D-447F-BBE6-2A4119DDA36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23892519970952E-2"/>
                  <c:y val="-5.633802816901398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84D-447F-BBE6-2A4119DDA36B}"/>
                </c:ext>
              </c:extLst>
            </c:dLbl>
            <c:spPr>
              <a:noFill/>
              <a:ln w="253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4D-447F-BBE6-2A4119DDA36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9543636511686973E-2"/>
                  <c:y val="-2.64460584668295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84D-447F-BBE6-2A4119DDA36B}"/>
                </c:ext>
              </c:extLst>
            </c:dLbl>
            <c:spPr>
              <a:noFill/>
              <a:ln w="253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4D-447F-BBE6-2A4119DDA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912576"/>
        <c:axId val="19914112"/>
        <c:axId val="0"/>
      </c:bar3DChart>
      <c:catAx>
        <c:axId val="199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3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1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14112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12576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81535953719025689"/>
          <c:y val="0.64092429179111232"/>
          <c:w val="0.17951535450406875"/>
          <c:h val="0.35907570820888768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9808063639628E-2"/>
          <c:y val="3.8727783336475204E-2"/>
          <c:w val="0.81006278400221965"/>
          <c:h val="0.72019464720194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C00000"/>
            </a:solidFill>
            <a:ln w="163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1186536704938306E-2"/>
                  <c:y val="-4.9930830469395761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F8-4D4B-9384-1FF7587BB7B5}"/>
                </c:ext>
              </c:extLst>
            </c:dLbl>
            <c:dLbl>
              <c:idx val="1"/>
              <c:layout>
                <c:manualLayout>
                  <c:x val="-1.8188311811576658E-3"/>
                  <c:y val="-4.6434157268627166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8-4D4B-9384-1FF7587BB7B5}"/>
                </c:ext>
              </c:extLst>
            </c:dLbl>
            <c:dLbl>
              <c:idx val="2"/>
              <c:layout>
                <c:manualLayout>
                  <c:x val="-0.17870625289956293"/>
                  <c:y val="0.19869243488976523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F8-4D4B-9384-1FF7587BB7B5}"/>
                </c:ext>
              </c:extLst>
            </c:dLbl>
            <c:dLbl>
              <c:idx val="3"/>
              <c:layout>
                <c:manualLayout>
                  <c:x val="0.17982925387763782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8-4D4B-9384-1FF7587BB7B5}"/>
                </c:ext>
              </c:extLst>
            </c:dLbl>
            <c:spPr>
              <a:noFill/>
              <a:ln w="3272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Sheet1!$B$2:$B$2</c:f>
              <c:numCache>
                <c:formatCode>General</c:formatCode>
                <c:ptCount val="1"/>
                <c:pt idx="0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F8-4D4B-9384-1FF7587BB7B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ЗНО</c:v>
                </c:pt>
              </c:strCache>
            </c:strRef>
          </c:tx>
          <c:spPr>
            <a:solidFill>
              <a:srgbClr val="00B050"/>
            </a:solidFill>
            <a:ln w="163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867494536751244E-2"/>
                  <c:y val="-4.0108853796590328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8-4D4B-9384-1FF7587BB7B5}"/>
                </c:ext>
              </c:extLst>
            </c:dLbl>
            <c:dLbl>
              <c:idx val="1"/>
              <c:layout>
                <c:manualLayout>
                  <c:x val="2.0456994749925631E-2"/>
                  <c:y val="-4.4799890554795663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F8-4D4B-9384-1FF7587BB7B5}"/>
                </c:ext>
              </c:extLst>
            </c:dLbl>
            <c:dLbl>
              <c:idx val="2"/>
              <c:layout>
                <c:manualLayout>
                  <c:x val="0.29151214943299608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8-4D4B-9384-1FF7587BB7B5}"/>
                </c:ext>
              </c:extLst>
            </c:dLbl>
            <c:dLbl>
              <c:idx val="3"/>
              <c:layout>
                <c:manualLayout>
                  <c:x val="8.6647079841320779E-2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F8-4D4B-9384-1FF7587BB7B5}"/>
                </c:ext>
              </c:extLst>
            </c:dLbl>
            <c:spPr>
              <a:noFill/>
              <a:ln w="3272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Sheet1!$B$3:$B$3</c:f>
              <c:numCache>
                <c:formatCode>General</c:formatCode>
                <c:ptCount val="1"/>
                <c:pt idx="0">
                  <c:v>34.15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F8-4D4B-9384-1FF7587BB7B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63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866211106871552E-2"/>
                  <c:y val="-2.2920394619180887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F8-4D4B-9384-1FF7587BB7B5}"/>
                </c:ext>
              </c:extLst>
            </c:dLbl>
            <c:dLbl>
              <c:idx val="1"/>
              <c:layout>
                <c:manualLayout>
                  <c:x val="1.3389950387476823E-4"/>
                  <c:y val="-7.5878128436620007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8-4D4B-9384-1FF7587BB7B5}"/>
                </c:ext>
              </c:extLst>
            </c:dLbl>
            <c:dLbl>
              <c:idx val="2"/>
              <c:layout>
                <c:manualLayout>
                  <c:x val="-4.0863108176808154E-2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F8-4D4B-9384-1FF7587BB7B5}"/>
                </c:ext>
              </c:extLst>
            </c:dLbl>
            <c:dLbl>
              <c:idx val="3"/>
              <c:layout>
                <c:manualLayout>
                  <c:x val="-0.15783192416617811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F8-4D4B-9384-1FF7587BB7B5}"/>
                </c:ext>
              </c:extLst>
            </c:dLbl>
            <c:spPr>
              <a:noFill/>
              <a:ln w="3272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Sheet1!$B$4:$B$4</c:f>
              <c:numCache>
                <c:formatCode>General</c:formatCode>
                <c:ptCount val="1"/>
                <c:pt idx="0">
                  <c:v>21.95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3F8-4D4B-9384-1FF7587BB7B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63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985546960814926E-2"/>
                  <c:y val="-5.7297312973999794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F8-4D4B-9384-1FF7587BB7B5}"/>
                </c:ext>
              </c:extLst>
            </c:dLbl>
            <c:dLbl>
              <c:idx val="1"/>
              <c:layout>
                <c:manualLayout>
                  <c:x val="1.6703105426629796E-4"/>
                  <c:y val="-5.4733793362602805E-2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F8-4D4B-9384-1FF7587BB7B5}"/>
                </c:ext>
              </c:extLst>
            </c:dLbl>
            <c:dLbl>
              <c:idx val="2"/>
              <c:layout>
                <c:manualLayout>
                  <c:x val="2.8423258560388242E-3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F8-4D4B-9384-1FF7587BB7B5}"/>
                </c:ext>
              </c:extLst>
            </c:dLbl>
            <c:dLbl>
              <c:idx val="3"/>
              <c:layout>
                <c:manualLayout>
                  <c:x val="-1.0380092438806493E-2"/>
                  <c:y val="-8.209471053687345E-4"/>
                </c:manualLayout>
              </c:layout>
              <c:spPr>
                <a:noFill/>
                <a:ln w="32726">
                  <a:noFill/>
                </a:ln>
              </c:spPr>
              <c:txPr>
                <a:bodyPr/>
                <a:lstStyle/>
                <a:p>
                  <a:pPr>
                    <a:defRPr sz="228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F8-4D4B-9384-1FF7587BB7B5}"/>
                </c:ext>
              </c:extLst>
            </c:dLbl>
            <c:spPr>
              <a:noFill/>
              <a:ln w="3272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Sheet1!$B$5:$B$5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3F8-4D4B-9384-1FF7587BB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946112"/>
        <c:axId val="19964288"/>
        <c:axId val="0"/>
      </c:bar3DChart>
      <c:catAx>
        <c:axId val="1994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89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6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64288"/>
        <c:scaling>
          <c:orientation val="minMax"/>
        </c:scaling>
        <c:delete val="0"/>
        <c:axPos val="l"/>
        <c:majorGridlines>
          <c:spPr>
            <a:ln w="409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0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4611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75936598682403"/>
          <c:y val="0.67883214410581416"/>
          <c:w val="0.23487037394267807"/>
          <c:h val="0.30170313138625027"/>
        </c:manualLayout>
      </c:layout>
      <c:overlay val="0"/>
      <c:spPr>
        <a:noFill/>
        <a:ln w="4091">
          <a:solidFill>
            <a:schemeClr val="tx1"/>
          </a:solidFill>
          <a:prstDash val="solid"/>
        </a:ln>
      </c:spPr>
      <c:txPr>
        <a:bodyPr/>
        <a:lstStyle/>
        <a:p>
          <a:pPr>
            <a:defRPr sz="141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8"/>
      <c:hPercent val="63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8513302034428815E-2"/>
          <c:y val="5.0991501416430593E-2"/>
          <c:w val="0.77777777777777812"/>
          <c:h val="0.807365439093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C00000"/>
            </a:solidFill>
            <a:ln w="1760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9397314803498844E-2"/>
                  <c:y val="-0.1074772306436019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F2-482E-B8C9-1B0A16E9A767}"/>
                </c:ext>
              </c:extLst>
            </c:dLbl>
            <c:dLbl>
              <c:idx val="1"/>
              <c:layout>
                <c:manualLayout>
                  <c:x val="-1.5104648310082798E-2"/>
                  <c:y val="-4.7874816414952885E-2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F2-482E-B8C9-1B0A16E9A767}"/>
                </c:ext>
              </c:extLst>
            </c:dLbl>
            <c:dLbl>
              <c:idx val="2"/>
              <c:layout>
                <c:manualLayout>
                  <c:x val="-0.14311532542770561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F2-482E-B8C9-1B0A16E9A767}"/>
                </c:ext>
              </c:extLst>
            </c:dLbl>
            <c:dLbl>
              <c:idx val="3"/>
              <c:layout>
                <c:manualLayout>
                  <c:x val="0.13435210210228668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F2-482E-B8C9-1B0A16E9A767}"/>
                </c:ext>
              </c:extLst>
            </c:dLbl>
            <c:spPr>
              <a:noFill/>
              <a:ln w="352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F2-482E-B8C9-1B0A16E9A76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ЗНО</c:v>
                </c:pt>
              </c:strCache>
            </c:strRef>
          </c:tx>
          <c:spPr>
            <a:solidFill>
              <a:srgbClr val="00B050"/>
            </a:solidFill>
            <a:ln w="1760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0673568797248455E-2"/>
                  <c:y val="-0.11804875470359991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F2-482E-B8C9-1B0A16E9A767}"/>
                </c:ext>
              </c:extLst>
            </c:dLbl>
            <c:dLbl>
              <c:idx val="1"/>
              <c:layout>
                <c:manualLayout>
                  <c:x val="1.8427419122569125E-2"/>
                  <c:y val="-5.0173729726571831E-2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F2-482E-B8C9-1B0A16E9A767}"/>
                </c:ext>
              </c:extLst>
            </c:dLbl>
            <c:dLbl>
              <c:idx val="2"/>
              <c:layout>
                <c:manualLayout>
                  <c:x val="0.47540841513045801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F2-482E-B8C9-1B0A16E9A767}"/>
                </c:ext>
              </c:extLst>
            </c:dLbl>
            <c:dLbl>
              <c:idx val="3"/>
              <c:layout>
                <c:manualLayout>
                  <c:x val="0.25678808933430991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F2-482E-B8C9-1B0A16E9A767}"/>
                </c:ext>
              </c:extLst>
            </c:dLbl>
            <c:spPr>
              <a:noFill/>
              <a:ln w="352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43.76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F2-482E-B8C9-1B0A16E9A76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 подолали поріг</c:v>
                </c:pt>
              </c:strCache>
            </c:strRef>
          </c:tx>
          <c:spPr>
            <a:solidFill>
              <a:srgbClr val="0070C0"/>
            </a:solidFill>
            <a:ln w="1760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682042239176877E-2"/>
                  <c:y val="-0.11869553219923905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F2-482E-B8C9-1B0A16E9A767}"/>
                </c:ext>
              </c:extLst>
            </c:dLbl>
            <c:dLbl>
              <c:idx val="1"/>
              <c:layout>
                <c:manualLayout>
                  <c:x val="-1.0638440307785052E-2"/>
                  <c:y val="5.0971854072327065E-2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F2-482E-B8C9-1B0A16E9A767}"/>
                </c:ext>
              </c:extLst>
            </c:dLbl>
            <c:dLbl>
              <c:idx val="2"/>
              <c:layout>
                <c:manualLayout>
                  <c:x val="-0.25192073946004873"/>
                  <c:y val="0.83147916010768197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F2-482E-B8C9-1B0A16E9A767}"/>
                </c:ext>
              </c:extLst>
            </c:dLbl>
            <c:dLbl>
              <c:idx val="3"/>
              <c:layout>
                <c:manualLayout>
                  <c:x val="0.27437286275632278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F2-482E-B8C9-1B0A16E9A767}"/>
                </c:ext>
              </c:extLst>
            </c:dLbl>
            <c:spPr>
              <a:noFill/>
              <a:ln w="352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F2-482E-B8C9-1B0A16E9A76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 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760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7089989582787754E-2"/>
                  <c:y val="-0.1127629926736009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DF2-482E-B8C9-1B0A16E9A767}"/>
                </c:ext>
              </c:extLst>
            </c:dLbl>
            <c:dLbl>
              <c:idx val="1"/>
              <c:layout>
                <c:manualLayout>
                  <c:x val="-2.14561429212984E-3"/>
                  <c:y val="-2.8184287060071291E-2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DF2-482E-B8C9-1B0A16E9A767}"/>
                </c:ext>
              </c:extLst>
            </c:dLbl>
            <c:dLbl>
              <c:idx val="2"/>
              <c:layout>
                <c:manualLayout>
                  <c:x val="5.8308675002021242E-2"/>
                  <c:y val="-7.0477520736210919E-3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DF2-482E-B8C9-1B0A16E9A767}"/>
                </c:ext>
              </c:extLst>
            </c:dLbl>
            <c:dLbl>
              <c:idx val="3"/>
              <c:layout>
                <c:manualLayout>
                  <c:x val="-0.74716599449459098"/>
                  <c:y val="0.8909692450935176"/>
                </c:manualLayout>
              </c:layout>
              <c:spPr>
                <a:noFill/>
                <a:ln w="35202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DF2-482E-B8C9-1B0A16E9A767}"/>
                </c:ext>
              </c:extLst>
            </c:dLbl>
            <c:spPr>
              <a:noFill/>
              <a:ln w="3520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Sheet1!$B$5:$B$5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DF2-482E-B8C9-1B0A16E9A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6017792"/>
        <c:axId val="26019328"/>
        <c:axId val="0"/>
      </c:bar3DChart>
      <c:catAx>
        <c:axId val="2601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13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01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019328"/>
        <c:scaling>
          <c:orientation val="minMax"/>
        </c:scaling>
        <c:delete val="0"/>
        <c:axPos val="l"/>
        <c:majorGridlines>
          <c:spPr>
            <a:ln w="440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1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017792"/>
        <c:crosses val="autoZero"/>
        <c:crossBetween val="between"/>
      </c:valAx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9030681873373154"/>
          <c:y val="0.60434950162951684"/>
          <c:w val="0.18935848754946238"/>
          <c:h val="0.39565049837048316"/>
        </c:manualLayout>
      </c:layout>
      <c:overlay val="0"/>
      <c:spPr>
        <a:noFill/>
        <a:ln w="4401">
          <a:solidFill>
            <a:schemeClr val="tx1"/>
          </a:solidFill>
          <a:prstDash val="solid"/>
        </a:ln>
      </c:spPr>
      <c:txPr>
        <a:bodyPr/>
        <a:lstStyle/>
        <a:p>
          <a:pPr>
            <a:defRPr sz="1525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658160519527267E-2"/>
          <c:y val="3.5641351282702578E-2"/>
          <c:w val="0.86898282317608255"/>
          <c:h val="0.722991689750692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C00000"/>
            </a:solidFill>
            <a:ln w="1797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907107935093078E-2"/>
                  <c:y val="-3.577131546900157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0E-432B-B584-F96BEE05C4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0E-432B-B584-F96BEE05C4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797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8740922369503689E-2"/>
                  <c:y val="-6.32511068943706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0E-432B-B584-F96BEE05C4E5}"/>
                </c:ext>
              </c:extLst>
            </c:dLbl>
            <c:spPr>
              <a:noFill/>
              <a:ln w="2533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General</c:formatCode>
                <c:ptCount val="1"/>
                <c:pt idx="0">
                  <c:v>11.11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0E-432B-B584-F96BEE05C4E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797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348455870317757E-2"/>
                  <c:y val="-5.28554382157155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0E-432B-B584-F96BEE05C4E5}"/>
                </c:ext>
              </c:extLst>
            </c:dLbl>
            <c:spPr>
              <a:noFill/>
              <a:ln w="2533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0E-432B-B584-F96BEE05C4E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00709515002841E-2"/>
                  <c:y val="-5.566097406704619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0E-432B-B584-F96BEE05C4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0E-432B-B584-F96BEE05C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6132864"/>
        <c:axId val="26134400"/>
        <c:axId val="0"/>
      </c:bar3DChart>
      <c:catAx>
        <c:axId val="2613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92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134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134400"/>
        <c:scaling>
          <c:orientation val="minMax"/>
        </c:scaling>
        <c:delete val="0"/>
        <c:axPos val="l"/>
        <c:majorGridlines>
          <c:spPr>
            <a:ln w="449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132864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2512706820340356"/>
          <c:y val="0.53745536381620795"/>
          <c:w val="0.24323950862613822"/>
          <c:h val="0.4344386026010052"/>
        </c:manualLayout>
      </c:layout>
      <c:overlay val="0"/>
      <c:spPr>
        <a:noFill/>
        <a:ln w="4495">
          <a:solidFill>
            <a:schemeClr val="tx1"/>
          </a:solidFill>
          <a:prstDash val="solid"/>
        </a:ln>
      </c:spPr>
      <c:txPr>
        <a:bodyPr/>
        <a:lstStyle/>
        <a:p>
          <a:pPr>
            <a:defRPr sz="182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539682539682607E-2"/>
          <c:y val="6.25E-2"/>
          <c:w val="0.64126984126984166"/>
          <c:h val="0.795454545454545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річне оцінювання</c:v>
                </c:pt>
              </c:strCache>
            </c:strRef>
          </c:tx>
          <c:spPr>
            <a:solidFill>
              <a:srgbClr val="C0000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713796298032379E-2"/>
                  <c:y val="-4.0166891353168109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23-40A0-8527-E37095FD2AD8}"/>
                </c:ext>
              </c:extLst>
            </c:dLbl>
            <c:dLbl>
              <c:idx val="1"/>
              <c:layout>
                <c:manualLayout>
                  <c:x val="-2.549825250901196E-3"/>
                  <c:y val="-3.346338112775440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23-40A0-8527-E37095FD2AD8}"/>
                </c:ext>
              </c:extLst>
            </c:dLbl>
            <c:dLbl>
              <c:idx val="2"/>
              <c:layout>
                <c:manualLayout>
                  <c:x val="0.2892103121256186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23-40A0-8527-E37095FD2AD8}"/>
                </c:ext>
              </c:extLst>
            </c:dLbl>
            <c:dLbl>
              <c:idx val="3"/>
              <c:layout>
                <c:manualLayout>
                  <c:x val="6.3139574293789649E-2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23-40A0-8527-E37095FD2AD8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23-40A0-8527-E37095FD2AD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9915409833228397E-2"/>
                  <c:y val="-4.0166891353168109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23-40A0-8527-E37095FD2AD8}"/>
                </c:ext>
              </c:extLst>
            </c:dLbl>
            <c:dLbl>
              <c:idx val="1"/>
              <c:layout>
                <c:manualLayout>
                  <c:x val="3.9757635007665958E-2"/>
                  <c:y val="-5.0542902186635102E-4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23-40A0-8527-E37095FD2AD8}"/>
                </c:ext>
              </c:extLst>
            </c:dLbl>
            <c:dLbl>
              <c:idx val="2"/>
              <c:layout>
                <c:manualLayout>
                  <c:x val="0.48041861729589802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23-40A0-8527-E37095FD2AD8}"/>
                </c:ext>
              </c:extLst>
            </c:dLbl>
            <c:dLbl>
              <c:idx val="3"/>
              <c:layout>
                <c:manualLayout>
                  <c:x val="0.36545887418174727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23-40A0-8527-E37095FD2AD8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23-40A0-8527-E37095FD2AD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704819669992827E-2"/>
                  <c:y val="-5.0342077067951296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023-40A0-8527-E37095FD2AD8}"/>
                </c:ext>
              </c:extLst>
            </c:dLbl>
            <c:dLbl>
              <c:idx val="1"/>
              <c:layout>
                <c:manualLayout>
                  <c:x val="7.0462789010012419E-3"/>
                  <c:y val="-3.5185419138636487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23-40A0-8527-E37095FD2AD8}"/>
                </c:ext>
              </c:extLst>
            </c:dLbl>
            <c:dLbl>
              <c:idx val="2"/>
              <c:layout>
                <c:manualLayout>
                  <c:x val="0.23194426639020477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23-40A0-8527-E37095FD2AD8}"/>
                </c:ext>
              </c:extLst>
            </c:dLbl>
            <c:dLbl>
              <c:idx val="3"/>
              <c:layout>
                <c:manualLayout>
                  <c:x val="0.12650833279986357"/>
                  <c:y val="-5.082585323350629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1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23-40A0-8527-E37095FD2AD8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1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023-40A0-8527-E37095FD2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6466560"/>
        <c:axId val="26492928"/>
        <c:axId val="0"/>
      </c:bar3DChart>
      <c:catAx>
        <c:axId val="264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12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49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92928"/>
        <c:scaling>
          <c:orientation val="minMax"/>
        </c:scaling>
        <c:delete val="0"/>
        <c:axPos val="l"/>
        <c:majorGridlines>
          <c:spPr>
            <a:ln w="440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1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466560"/>
        <c:crosses val="autoZero"/>
        <c:crossBetween val="between"/>
      </c:valAx>
      <c:spPr>
        <a:noFill/>
        <a:ln w="25008">
          <a:noFill/>
        </a:ln>
      </c:spPr>
    </c:plotArea>
    <c:legend>
      <c:legendPos val="r"/>
      <c:layout>
        <c:manualLayout>
          <c:xMode val="edge"/>
          <c:yMode val="edge"/>
          <c:x val="0.71452926023135988"/>
          <c:y val="0.62500010845751719"/>
          <c:w val="0.27936509672402066"/>
          <c:h val="0.36931823604694047"/>
        </c:manualLayout>
      </c:layout>
      <c:overlay val="0"/>
      <c:spPr>
        <a:noFill/>
        <a:ln w="4400">
          <a:solidFill>
            <a:schemeClr val="tx1"/>
          </a:solidFill>
          <a:prstDash val="solid"/>
        </a:ln>
      </c:spPr>
      <c:txPr>
        <a:bodyPr/>
        <a:lstStyle/>
        <a:p>
          <a:pPr>
            <a:defRPr sz="178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01587301587302E-2"/>
          <c:y val="4.9450549450549476E-2"/>
          <c:w val="0.66666666666666663"/>
          <c:h val="0.832417582417582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річне оцінювання</c:v>
                </c:pt>
              </c:strCache>
            </c:strRef>
          </c:tx>
          <c:spPr>
            <a:solidFill>
              <a:srgbClr val="C00000"/>
            </a:solidFill>
            <a:ln w="178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860125125102432E-2"/>
                  <c:y val="-3.5149287553477078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31-4B53-9637-EF36404BC47C}"/>
                </c:ext>
              </c:extLst>
            </c:dLbl>
            <c:dLbl>
              <c:idx val="1"/>
              <c:layout>
                <c:manualLayout>
                  <c:x val="1.2658011354850784E-2"/>
                  <c:y val="-3.4629293836656486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31-4B53-9637-EF36404BC47C}"/>
                </c:ext>
              </c:extLst>
            </c:dLbl>
            <c:dLbl>
              <c:idx val="2"/>
              <c:layout>
                <c:manualLayout>
                  <c:x val="0.10734033374044735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31-4B53-9637-EF36404BC47C}"/>
                </c:ext>
              </c:extLst>
            </c:dLbl>
            <c:dLbl>
              <c:idx val="3"/>
              <c:layout>
                <c:manualLayout>
                  <c:x val="0.12686668925892533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31-4B53-9637-EF36404BC47C}"/>
                </c:ext>
              </c:extLst>
            </c:dLbl>
            <c:spPr>
              <a:noFill/>
              <a:ln w="357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1-4B53-9637-EF36404BC47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78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1453263535593809E-2"/>
                  <c:y val="-6.5509818862774946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31-4B53-9637-EF36404BC47C}"/>
                </c:ext>
              </c:extLst>
            </c:dLbl>
            <c:dLbl>
              <c:idx val="1"/>
              <c:layout>
                <c:manualLayout>
                  <c:x val="1.7828596258830719E-2"/>
                  <c:y val="-3.2452661026747494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31-4B53-9637-EF36404BC47C}"/>
                </c:ext>
              </c:extLst>
            </c:dLbl>
            <c:dLbl>
              <c:idx val="2"/>
              <c:layout>
                <c:manualLayout>
                  <c:x val="0.37093879604991731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31-4B53-9637-EF36404BC47C}"/>
                </c:ext>
              </c:extLst>
            </c:dLbl>
            <c:dLbl>
              <c:idx val="3"/>
              <c:layout>
                <c:manualLayout>
                  <c:x val="0.17300471769314077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31-4B53-9637-EF36404BC47C}"/>
                </c:ext>
              </c:extLst>
            </c:dLbl>
            <c:spPr>
              <a:noFill/>
              <a:ln w="357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66.66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31-4B53-9637-EF36404BC47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78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390641030700651E-2"/>
                  <c:y val="-5.2859796699985563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231-4B53-9637-EF36404BC47C}"/>
                </c:ext>
              </c:extLst>
            </c:dLbl>
            <c:dLbl>
              <c:idx val="1"/>
              <c:layout>
                <c:manualLayout>
                  <c:x val="2.1411997383854436E-2"/>
                  <c:y val="-4.2925582929039592E-2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31-4B53-9637-EF36404BC47C}"/>
                </c:ext>
              </c:extLst>
            </c:dLbl>
            <c:dLbl>
              <c:idx val="2"/>
              <c:layout>
                <c:manualLayout>
                  <c:x val="0.21390233772446601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31-4B53-9637-EF36404BC47C}"/>
                </c:ext>
              </c:extLst>
            </c:dLbl>
            <c:dLbl>
              <c:idx val="3"/>
              <c:layout>
                <c:manualLayout>
                  <c:x val="0.16993651333594356"/>
                  <c:y val="-7.3188005199539812E-3"/>
                </c:manualLayout>
              </c:layout>
              <c:spPr>
                <a:noFill/>
                <a:ln w="35708">
                  <a:noFill/>
                </a:ln>
              </c:spPr>
              <c:txPr>
                <a:bodyPr/>
                <a:lstStyle/>
                <a:p>
                  <a:pPr>
                    <a:defRPr sz="172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31-4B53-9637-EF36404BC47C}"/>
                </c:ext>
              </c:extLst>
            </c:dLbl>
            <c:spPr>
              <a:noFill/>
              <a:ln w="357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2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31-4B53-9637-EF36404BC47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450277279612098E-2"/>
                  <c:y val="-4.73913065579520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231-4B53-9637-EF36404BC47C}"/>
                </c:ext>
              </c:extLst>
            </c:dLbl>
            <c:spPr>
              <a:noFill/>
              <a:ln w="2538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231-4B53-9637-EF36404BC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6941696"/>
        <c:axId val="26992640"/>
        <c:axId val="0"/>
      </c:bar3DChart>
      <c:catAx>
        <c:axId val="269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4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9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992640"/>
        <c:scaling>
          <c:orientation val="minMax"/>
        </c:scaling>
        <c:delete val="0"/>
        <c:axPos val="l"/>
        <c:majorGridlines>
          <c:spPr>
            <a:ln w="44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6941696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412698468745218"/>
          <c:y val="0.44434913720891273"/>
          <c:w val="0.2587301531254782"/>
          <c:h val="0.46730714753499142"/>
        </c:manualLayout>
      </c:layout>
      <c:overlay val="0"/>
      <c:spPr>
        <a:noFill/>
        <a:ln w="4465">
          <a:solidFill>
            <a:schemeClr val="tx1"/>
          </a:solidFill>
          <a:prstDash val="solid"/>
        </a:ln>
      </c:spPr>
      <c:txPr>
        <a:bodyPr/>
        <a:lstStyle/>
        <a:p>
          <a:pPr>
            <a:defRPr sz="18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253968253968261E-2"/>
          <c:y val="6.0109289617486357E-2"/>
          <c:w val="0.67504357193089304"/>
          <c:h val="0.77884226897128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річне оцінювання</c:v>
                </c:pt>
              </c:strCache>
            </c:strRef>
          </c:tx>
          <c:spPr>
            <a:solidFill>
              <a:srgbClr val="C0000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989997812945989E-2"/>
                  <c:y val="-6.0158189167963685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4C-4BE7-8207-9AB59A2293A6}"/>
                </c:ext>
              </c:extLst>
            </c:dLbl>
            <c:dLbl>
              <c:idx val="1"/>
              <c:layout>
                <c:manualLayout>
                  <c:x val="1.1654710038628007E-2"/>
                  <c:y val="-2.6745907047944686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C-4BE7-8207-9AB59A2293A6}"/>
                </c:ext>
              </c:extLst>
            </c:dLbl>
            <c:dLbl>
              <c:idx val="2"/>
              <c:layout>
                <c:manualLayout>
                  <c:x val="4.1816989730137241E-2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4C-4BE7-8207-9AB59A2293A6}"/>
                </c:ext>
              </c:extLst>
            </c:dLbl>
            <c:dLbl>
              <c:idx val="3"/>
              <c:layout>
                <c:manualLayout>
                  <c:x val="-0.23412319010422941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4C-4BE7-8207-9AB59A2293A6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8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C-4BE7-8207-9AB59A2293A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422892233790542E-2"/>
                  <c:y val="-6.270839662834464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4C-4BE7-8207-9AB59A2293A6}"/>
                </c:ext>
              </c:extLst>
            </c:dLbl>
            <c:dLbl>
              <c:idx val="1"/>
              <c:layout>
                <c:manualLayout>
                  <c:x val="1.8107580123855722E-2"/>
                  <c:y val="-2.2258319547283054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4C-4BE7-8207-9AB59A2293A6}"/>
                </c:ext>
              </c:extLst>
            </c:dLbl>
            <c:dLbl>
              <c:idx val="2"/>
              <c:layout>
                <c:manualLayout>
                  <c:x val="0.43217244732124588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4C-4BE7-8207-9AB59A2293A6}"/>
                </c:ext>
              </c:extLst>
            </c:dLbl>
            <c:dLbl>
              <c:idx val="3"/>
              <c:layout>
                <c:manualLayout>
                  <c:x val="0.37210528335989501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4C-4BE7-8207-9AB59A2293A6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8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84C-4BE7-8207-9AB59A2293A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760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5685010257249812E-3"/>
                  <c:y val="-5.2507566786820926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84C-4BE7-8207-9AB59A2293A6}"/>
                </c:ext>
              </c:extLst>
            </c:dLbl>
            <c:dLbl>
              <c:idx val="1"/>
              <c:layout>
                <c:manualLayout>
                  <c:x val="1.0964457103097075E-2"/>
                  <c:y val="-9.7486335907850732E-2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4C-4BE7-8207-9AB59A2293A6}"/>
                </c:ext>
              </c:extLst>
            </c:dLbl>
            <c:dLbl>
              <c:idx val="2"/>
              <c:layout>
                <c:manualLayout>
                  <c:x val="0.1622104445948937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4C-4BE7-8207-9AB59A2293A6}"/>
                </c:ext>
              </c:extLst>
            </c:dLbl>
            <c:dLbl>
              <c:idx val="3"/>
              <c:layout>
                <c:manualLayout>
                  <c:x val="0.31801629650655877"/>
                  <c:y val="-1.503417579202514E-3"/>
                </c:manualLayout>
              </c:layout>
              <c:spPr>
                <a:noFill/>
                <a:ln w="35201">
                  <a:noFill/>
                </a:ln>
              </c:spPr>
              <c:txPr>
                <a:bodyPr/>
                <a:lstStyle/>
                <a:p>
                  <a:pPr>
                    <a:defRPr sz="218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4C-4BE7-8207-9AB59A2293A6}"/>
                </c:ext>
              </c:extLst>
            </c:dLbl>
            <c:spPr>
              <a:noFill/>
              <a:ln w="352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8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4C-4BE7-8207-9AB59A2293A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1546870418350588E-2"/>
                  <c:y val="-5.61045641283803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84C-4BE7-8207-9AB59A2293A6}"/>
                </c:ext>
              </c:extLst>
            </c:dLbl>
            <c:spPr>
              <a:noFill/>
              <a:ln w="2535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84C-4BE7-8207-9AB59A229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0526336"/>
        <c:axId val="81957632"/>
        <c:axId val="0"/>
      </c:bar3DChart>
      <c:catAx>
        <c:axId val="805263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1957632"/>
        <c:crosses val="autoZero"/>
        <c:auto val="1"/>
        <c:lblAlgn val="ctr"/>
        <c:lblOffset val="100"/>
        <c:noMultiLvlLbl val="0"/>
      </c:catAx>
      <c:valAx>
        <c:axId val="81957632"/>
        <c:scaling>
          <c:orientation val="minMax"/>
        </c:scaling>
        <c:delete val="0"/>
        <c:axPos val="l"/>
        <c:majorGridlines>
          <c:spPr>
            <a:ln w="440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526336"/>
        <c:crosses val="autoZero"/>
        <c:crossBetween val="between"/>
      </c:valAx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0.72279926965651031"/>
          <c:y val="0.560550311328043"/>
          <c:w val="0.25593187264635398"/>
          <c:h val="0.4370478836344287"/>
        </c:manualLayout>
      </c:layout>
      <c:overlay val="0"/>
      <c:spPr>
        <a:noFill/>
        <a:ln w="4400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059360730593603E-2"/>
          <c:y val="5.0709939148073049E-2"/>
          <c:w val="0.6860730593607306"/>
          <c:h val="0.77380098905752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річне оцінювання</c:v>
                </c:pt>
              </c:strCache>
            </c:strRef>
          </c:tx>
          <c:spPr>
            <a:solidFill>
              <a:srgbClr val="C00000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891203051256036E-2"/>
                  <c:y val="-2.4524920166969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414-4501-A531-0F7E0AC4FE31}"/>
                </c:ext>
              </c:extLst>
            </c:dLbl>
            <c:dLbl>
              <c:idx val="1"/>
              <c:layout>
                <c:manualLayout>
                  <c:x val="1.70704576908742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14-4501-A531-0F7E0AC4FE31}"/>
                </c:ext>
              </c:extLst>
            </c:dLbl>
            <c:dLbl>
              <c:idx val="2"/>
              <c:layout>
                <c:manualLayout>
                  <c:x val="7.1175737607151957E-2"/>
                  <c:y val="2.917181470343816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14-4501-A531-0F7E0AC4FE31}"/>
                </c:ext>
              </c:extLst>
            </c:dLbl>
            <c:dLbl>
              <c:idx val="3"/>
              <c:layout>
                <c:manualLayout>
                  <c:x val="-0.26871894275530395"/>
                  <c:y val="2.917181470343816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14-4501-A531-0F7E0AC4FE31}"/>
                </c:ext>
              </c:extLst>
            </c:dLbl>
            <c:spPr>
              <a:noFill/>
              <a:ln w="2528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14-4501-A531-0F7E0AC4FE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ЗНО</c:v>
                </c:pt>
              </c:strCache>
            </c:strRef>
          </c:tx>
          <c:spPr>
            <a:solidFill>
              <a:srgbClr val="00B050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06968711303858E-2"/>
                  <c:y val="-9.0125911199469902E-2"/>
                </c:manualLayout>
              </c:layout>
              <c:spPr>
                <a:noFill/>
                <a:ln w="2528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414-4501-A531-0F7E0AC4F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14-4501-A531-0F7E0AC4FE3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не подолали поріг</c:v>
                </c:pt>
              </c:strCache>
            </c:strRef>
          </c:tx>
          <c:spPr>
            <a:solidFill>
              <a:srgbClr val="0070C0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1272936255428582E-2"/>
                  <c:y val="-5.5666003976143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414-4501-A531-0F7E0AC4FE31}"/>
                </c:ext>
              </c:extLst>
            </c:dLbl>
            <c:dLbl>
              <c:idx val="1"/>
              <c:layout>
                <c:manualLayout>
                  <c:x val="1.6064234784870075E-2"/>
                  <c:y val="-2.0118809279080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14-4501-A531-0F7E0AC4FE31}"/>
                </c:ext>
              </c:extLst>
            </c:dLbl>
            <c:dLbl>
              <c:idx val="2"/>
              <c:layout>
                <c:manualLayout>
                  <c:x val="-3.549494816193835E-2"/>
                  <c:y val="2.917181470343816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14-4501-A531-0F7E0AC4FE31}"/>
                </c:ext>
              </c:extLst>
            </c:dLbl>
            <c:dLbl>
              <c:idx val="3"/>
              <c:layout>
                <c:manualLayout>
                  <c:x val="1.2738225356884071E-2"/>
                  <c:y val="2.917181470343816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14-4501-A531-0F7E0AC4FE31}"/>
                </c:ext>
              </c:extLst>
            </c:dLbl>
            <c:spPr>
              <a:noFill/>
              <a:ln w="2528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414-4501-A531-0F7E0AC4FE3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3511043412033398E-2"/>
                  <c:y val="-5.4163845633039949E-2"/>
                </c:manualLayout>
              </c:layout>
              <c:spPr>
                <a:noFill/>
                <a:ln w="2533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414-4501-A531-0F7E0AC4FE31}"/>
                </c:ext>
              </c:extLst>
            </c:dLbl>
            <c:spPr>
              <a:noFill/>
              <a:ln w="2533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 зош №2</c:v>
                </c:pt>
              </c:strCache>
            </c:strRef>
          </c:cat>
          <c:val>
            <c:numRef>
              <c:f>Sheet1!$B$5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414-4501-A531-0F7E0AC4F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3759744"/>
        <c:axId val="88944640"/>
        <c:axId val="0"/>
      </c:bar3DChart>
      <c:catAx>
        <c:axId val="93759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8894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944640"/>
        <c:scaling>
          <c:orientation val="minMax"/>
        </c:scaling>
        <c:delete val="0"/>
        <c:axPos val="l"/>
        <c:majorGridlines>
          <c:spPr>
            <a:ln w="3159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5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3759744"/>
        <c:crosses val="autoZero"/>
        <c:crossBetween val="between"/>
      </c:valAx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76180760535169201"/>
          <c:y val="0.48020226480720374"/>
          <c:w val="0.21539495919174489"/>
          <c:h val="0.49251077371214236"/>
        </c:manualLayout>
      </c:layout>
      <c:overlay val="0"/>
      <c:spPr>
        <a:noFill/>
        <a:ln w="3159">
          <a:solidFill>
            <a:schemeClr val="tx1"/>
          </a:solidFill>
          <a:prstDash val="solid"/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uk-UA" altLang="uk-UA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uk-UA" altLang="uk-UA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uk-UA" altLang="uk-UA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88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CFAA-D464-4D24-A4C5-3F11E6D917E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7433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C83D4-AF43-420C-A406-A6DAE4595376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0805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F727F-4885-4312-AA19-ED84A677578B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0667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F7785-BA3E-459A-81B4-ADD4E6DC06B3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6076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C8E04-AA07-458A-AE47-7DBFEEC563E6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08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9309A-28EC-42C4-83C0-8D8C65F1A6C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940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6006-12FA-437C-984A-D1AA294F63F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475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8FB06-C191-4157-8C4B-013ADD998B2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953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EA545-79C8-4830-B0B8-23B52F653B3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4325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F669D-07B7-4249-A579-3AA0938D9CF3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6582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65F33-F06C-4B0A-9349-23F984B50325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88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A4B12-3A93-4294-A95D-75CAC18CE38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5354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uk-UA" altLang="uk-UA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EDC2AFA-1F46-4D95-9C6F-988E7A7CC5F0}" type="slidenum">
              <a:rPr lang="ru-RU" altLang="uk-UA"/>
              <a:pPr/>
              <a:t>‹#›</a:t>
            </a:fld>
            <a:endParaRPr lang="ru-RU" altLang="uk-UA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uk-UA" altLang="uk-UA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b="1" i="1" dirty="0" smtClean="0"/>
              <a:t>ПРО РЕЗУЛЬТАТИ ЗОВНІШНЬОГО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b="1" i="1" dirty="0" smtClean="0"/>
              <a:t>НЕЗАЛЕЖНОГО ОЦІНЮВАННЯ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b="1" i="1" dirty="0" smtClean="0"/>
              <a:t>УЧНІВ 11-Х КЛАСІВ НЕТІШИНСЬКОЇ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b="1" i="1" dirty="0" smtClean="0"/>
              <a:t>ЗОШ </a:t>
            </a:r>
            <a:r>
              <a:rPr lang="en-US" altLang="uk-UA" b="1" i="1" dirty="0" smtClean="0"/>
              <a:t>I-III</a:t>
            </a:r>
            <a:r>
              <a:rPr lang="uk-UA" altLang="uk-UA" b="1" i="1" dirty="0" smtClean="0"/>
              <a:t> СТУПЕНІВ №2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b="1" i="1" dirty="0" smtClean="0"/>
              <a:t>ЗА ПІДСУМКАМИ 2019-2020 Н.Р.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altLang="uk-UA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sz="1800" dirty="0" smtClean="0"/>
              <a:t>                                                        Інформація </a:t>
            </a:r>
            <a:r>
              <a:rPr lang="uk-UA" altLang="uk-UA" sz="1800" dirty="0" err="1" smtClean="0"/>
              <a:t>Касянчук</a:t>
            </a:r>
            <a:r>
              <a:rPr lang="uk-UA" altLang="uk-UA" sz="1800" dirty="0" smtClean="0"/>
              <a:t> Л.І.,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sz="1600" dirty="0" smtClean="0"/>
              <a:t>                                                                      заступника директора з НВР</a:t>
            </a:r>
            <a:endParaRPr lang="ru-RU" altLang="uk-U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англійської мови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uk-UA" sz="2400" b="1" dirty="0" smtClean="0"/>
              <a:t>та результатів   </a:t>
            </a:r>
            <a:br>
              <a:rPr lang="uk-UA" altLang="uk-UA" sz="2400" b="1" dirty="0" smtClean="0"/>
            </a:br>
            <a:r>
              <a:rPr lang="uk-UA" altLang="uk-UA" sz="2400" b="1" dirty="0" smtClean="0"/>
              <a:t>ЗНО у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74329"/>
              </p:ext>
            </p:extLst>
          </p:nvPr>
        </p:nvGraphicFramePr>
        <p:xfrm>
          <a:off x="374650" y="1557338"/>
          <a:ext cx="8337550" cy="481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000" smtClean="0"/>
              <a:t>ЗВЕДЕНІ ПОКАЗНИКИ ЯКІСНИХ РЕЗУЛЬТАТІВ  ЗНО З ВОСЬМИ ПРЕДМЕТІВ ВИПУСКНИКІВ 11-Х КЛАСІВ      (%)</a:t>
            </a:r>
            <a:endParaRPr lang="ru-RU" altLang="uk-UA" sz="200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798331"/>
              </p:ext>
            </p:extLst>
          </p:nvPr>
        </p:nvGraphicFramePr>
        <p:xfrm>
          <a:off x="1331913" y="1916113"/>
          <a:ext cx="7056437" cy="477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3800" dirty="0" smtClean="0"/>
              <a:t>ВИБІР ПРЕДМЕТІВ НА ЗНО </a:t>
            </a:r>
            <a:br>
              <a:rPr lang="uk-UA" altLang="uk-UA" sz="3800" dirty="0" smtClean="0"/>
            </a:br>
            <a:r>
              <a:rPr lang="uk-UA" altLang="uk-UA" sz="3800" dirty="0" smtClean="0"/>
              <a:t>В 2019-2020 </a:t>
            </a:r>
            <a:r>
              <a:rPr lang="uk-UA" altLang="uk-UA" sz="3800" dirty="0" err="1" smtClean="0"/>
              <a:t>н.р</a:t>
            </a:r>
            <a:r>
              <a:rPr lang="uk-UA" altLang="uk-UA" sz="3800" dirty="0" smtClean="0"/>
              <a:t>.</a:t>
            </a:r>
            <a:endParaRPr lang="ru-RU" altLang="uk-UA" sz="3800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272512"/>
              </p:ext>
            </p:extLst>
          </p:nvPr>
        </p:nvGraphicFramePr>
        <p:xfrm>
          <a:off x="631825" y="1622425"/>
          <a:ext cx="8461375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української мови  </a:t>
            </a:r>
            <a:r>
              <a:rPr lang="uk-UA" altLang="uk-UA" sz="2400" b="1" dirty="0" smtClean="0"/>
              <a:t>та результатів                 ЗНО в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34868"/>
              </p:ext>
            </p:extLst>
          </p:nvPr>
        </p:nvGraphicFramePr>
        <p:xfrm>
          <a:off x="1195388" y="1471613"/>
          <a:ext cx="7208837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математики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uk-UA" sz="2400" b="1" dirty="0" smtClean="0"/>
              <a:t>та результатів                     ЗНО у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747557"/>
              </p:ext>
            </p:extLst>
          </p:nvPr>
        </p:nvGraphicFramePr>
        <p:xfrm>
          <a:off x="374650" y="1736725"/>
          <a:ext cx="8547100" cy="507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історії України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uk-UA" sz="2400" b="1" dirty="0" smtClean="0"/>
              <a:t>та результатів   </a:t>
            </a:r>
            <a:br>
              <a:rPr lang="uk-UA" altLang="uk-UA" sz="2400" b="1" dirty="0" smtClean="0"/>
            </a:br>
            <a:r>
              <a:rPr lang="uk-UA" altLang="uk-UA" sz="2400" b="1" dirty="0" smtClean="0"/>
              <a:t>ЗНО  у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61370"/>
              </p:ext>
            </p:extLst>
          </p:nvPr>
        </p:nvGraphicFramePr>
        <p:xfrm>
          <a:off x="965200" y="1751013"/>
          <a:ext cx="7494588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 фізики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uk-UA" sz="2400" b="1" dirty="0" smtClean="0"/>
              <a:t>та результатів   </a:t>
            </a:r>
            <a:br>
              <a:rPr lang="uk-UA" altLang="uk-UA" sz="2400" b="1" dirty="0" smtClean="0"/>
            </a:br>
            <a:r>
              <a:rPr lang="uk-UA" altLang="uk-UA" sz="2400" b="1" dirty="0" smtClean="0"/>
              <a:t>ЗНО у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041269"/>
              </p:ext>
            </p:extLst>
          </p:nvPr>
        </p:nvGraphicFramePr>
        <p:xfrm>
          <a:off x="407988" y="1479550"/>
          <a:ext cx="8510587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5888"/>
            <a:ext cx="7772400" cy="1296987"/>
          </a:xfrm>
        </p:spPr>
        <p:txBody>
          <a:bodyPr/>
          <a:lstStyle/>
          <a:p>
            <a:pPr algn="ctr" eaLnBrk="1" hangingPunct="1"/>
            <a:r>
              <a:rPr lang="uk-UA" altLang="uk-UA" sz="2400" b="1" dirty="0" smtClean="0">
                <a:solidFill>
                  <a:srgbClr val="646B86"/>
                </a:solidFill>
              </a:rPr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rgbClr val="0D0D0D"/>
                </a:solidFill>
              </a:rPr>
              <a:t>з   хімії</a:t>
            </a:r>
            <a:r>
              <a:rPr lang="uk-UA" altLang="uk-UA" sz="2400" b="1" dirty="0" smtClean="0">
                <a:solidFill>
                  <a:srgbClr val="0D0D0D"/>
                </a:solidFill>
              </a:rPr>
              <a:t> </a:t>
            </a:r>
            <a:r>
              <a:rPr lang="uk-UA" altLang="uk-UA" sz="2400" b="1" dirty="0" smtClean="0">
                <a:solidFill>
                  <a:srgbClr val="646B86"/>
                </a:solidFill>
              </a:rPr>
              <a:t>та результатів   </a:t>
            </a:r>
            <a:br>
              <a:rPr lang="uk-UA" altLang="uk-UA" sz="2400" b="1" dirty="0" smtClean="0">
                <a:solidFill>
                  <a:srgbClr val="646B86"/>
                </a:solidFill>
              </a:rPr>
            </a:br>
            <a:r>
              <a:rPr lang="uk-UA" altLang="uk-UA" sz="2400" b="1" dirty="0" smtClean="0">
                <a:solidFill>
                  <a:srgbClr val="646B86"/>
                </a:solidFill>
              </a:rPr>
              <a:t>ЗНО у 2020 році (%)</a:t>
            </a:r>
            <a:endParaRPr lang="ru-RU" altLang="uk-UA" sz="2100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39762"/>
              </p:ext>
            </p:extLst>
          </p:nvPr>
        </p:nvGraphicFramePr>
        <p:xfrm>
          <a:off x="374650" y="1751013"/>
          <a:ext cx="8218488" cy="453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біології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altLang="uk-UA" sz="2400" b="1" dirty="0" smtClean="0"/>
              <a:t>та результатів   </a:t>
            </a:r>
            <a:br>
              <a:rPr lang="uk-UA" altLang="uk-UA" sz="2400" b="1" dirty="0" smtClean="0"/>
            </a:br>
            <a:r>
              <a:rPr lang="uk-UA" altLang="uk-UA" sz="2400" b="1" dirty="0" smtClean="0"/>
              <a:t>ЗНО в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18421"/>
              </p:ext>
            </p:extLst>
          </p:nvPr>
        </p:nvGraphicFramePr>
        <p:xfrm>
          <a:off x="374650" y="1608138"/>
          <a:ext cx="8488363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2400" b="1" dirty="0" smtClean="0"/>
              <a:t>Порівняльний аналіз якісного показника річного оцінювання </a:t>
            </a:r>
            <a:r>
              <a:rPr lang="uk-UA" altLang="uk-UA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 географії</a:t>
            </a:r>
            <a:r>
              <a:rPr lang="uk-UA" alt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uk-UA" altLang="uk-UA" sz="2400" b="1" dirty="0" smtClean="0"/>
              <a:t>та результатів   </a:t>
            </a:r>
            <a:br>
              <a:rPr lang="uk-UA" altLang="uk-UA" sz="2400" b="1" dirty="0" smtClean="0"/>
            </a:br>
            <a:r>
              <a:rPr lang="uk-UA" altLang="uk-UA" sz="2400" b="1" dirty="0" smtClean="0"/>
              <a:t>ЗНО в 2020 році (%)</a:t>
            </a:r>
            <a:endParaRPr lang="ru-RU" altLang="uk-UA" sz="24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11420"/>
              </p:ext>
            </p:extLst>
          </p:nvPr>
        </p:nvGraphicFramePr>
        <p:xfrm>
          <a:off x="250825" y="1557338"/>
          <a:ext cx="8755063" cy="487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1070</TotalTime>
  <Words>170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Слои</vt:lpstr>
      <vt:lpstr>Презентация PowerPoint</vt:lpstr>
      <vt:lpstr>ВИБІР ПРЕДМЕТІВ НА ЗНО  В 2019-2020 н.р.</vt:lpstr>
      <vt:lpstr>Порівняльний аналіз якісного показника річного оцінювання з української мови  та результатів                 ЗНО в 2020 році (%)</vt:lpstr>
      <vt:lpstr>Порівняльний аналіз якісного показника річного оцінювання з  математики та результатів                     ЗНО у 2020 році (%)</vt:lpstr>
      <vt:lpstr>Порівняльний аналіз якісного показника річного оцінювання з  історії України та результатів    ЗНО  у 2020 році (%)</vt:lpstr>
      <vt:lpstr>Порівняльний аналіз якісного показника річного оцінювання з   фізики та результатів    ЗНО у 2020 році (%)</vt:lpstr>
      <vt:lpstr>Порівняльний аналіз якісного показника річного оцінювання з   хімії та результатів    ЗНО у 2020 році (%)</vt:lpstr>
      <vt:lpstr>Порівняльний аналіз якісного показника річного оцінювання з  біології та результатів    ЗНО в 2020 році (%)</vt:lpstr>
      <vt:lpstr>Порівняльний аналіз якісного показника річного оцінювання з  географії  та результатів    ЗНО в 2020 році (%)</vt:lpstr>
      <vt:lpstr>Порівняльний аналіз якісного показника річного оцінювання з  англійської мови та результатів    ЗНО у 2020 році (%)</vt:lpstr>
      <vt:lpstr>ЗВЕДЕНІ ПОКАЗНИКИ ЯКІСНИХ РЕЗУЛЬТАТІВ  ЗНО З ВОСЬМИ ПРЕДМЕТІВ ВИПУСКНИКІВ 11-Х КЛАСІВ     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ESM</dc:creator>
  <cp:lastModifiedBy>Пользователь</cp:lastModifiedBy>
  <cp:revision>92</cp:revision>
  <dcterms:created xsi:type="dcterms:W3CDTF">2016-10-17T08:56:41Z</dcterms:created>
  <dcterms:modified xsi:type="dcterms:W3CDTF">2020-11-24T10:59:28Z</dcterms:modified>
</cp:coreProperties>
</file>